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4" r:id="rId3"/>
    <p:sldId id="257" r:id="rId4"/>
    <p:sldId id="259" r:id="rId5"/>
    <p:sldId id="261" r:id="rId6"/>
    <p:sldId id="262" r:id="rId7"/>
    <p:sldId id="263" r:id="rId8"/>
    <p:sldId id="264" r:id="rId9"/>
    <p:sldId id="265" r:id="rId10"/>
    <p:sldId id="268" r:id="rId11"/>
    <p:sldId id="269" r:id="rId12"/>
    <p:sldId id="270" r:id="rId13"/>
    <p:sldId id="285" r:id="rId14"/>
    <p:sldId id="271" r:id="rId15"/>
    <p:sldId id="287" r:id="rId16"/>
    <p:sldId id="272" r:id="rId17"/>
    <p:sldId id="274" r:id="rId18"/>
    <p:sldId id="275" r:id="rId19"/>
    <p:sldId id="276" r:id="rId20"/>
    <p:sldId id="277" r:id="rId21"/>
    <p:sldId id="278" r:id="rId22"/>
    <p:sldId id="289" r:id="rId23"/>
    <p:sldId id="279" r:id="rId24"/>
    <p:sldId id="280" r:id="rId25"/>
    <p:sldId id="288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 autoAdjust="0"/>
    <p:restoredTop sz="94689" autoAdjust="0"/>
  </p:normalViewPr>
  <p:slideViewPr>
    <p:cSldViewPr>
      <p:cViewPr varScale="1">
        <p:scale>
          <a:sx n="71" d="100"/>
          <a:sy n="71" d="100"/>
        </p:scale>
        <p:origin x="-86" y="-22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35" Type="http://schemas.openxmlformats.org/officeDocument/2006/relationships/customXml" Target="../customXml/item2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1ACB-9097-47FD-9634-33904EC7F363}" type="datetimeFigureOut">
              <a:rPr lang="ru-RU" smtClean="0"/>
              <a:pPr/>
              <a:t>21.05.2022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517DE-D34B-4CCC-9AEE-AC7E4FA368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1ACB-9097-47FD-9634-33904EC7F363}" type="datetimeFigureOut">
              <a:rPr lang="ru-RU" smtClean="0"/>
              <a:pPr/>
              <a:t>21.05.2022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517DE-D34B-4CCC-9AEE-AC7E4FA368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1ACB-9097-47FD-9634-33904EC7F363}" type="datetimeFigureOut">
              <a:rPr lang="ru-RU" smtClean="0"/>
              <a:pPr/>
              <a:t>21.05.2022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517DE-D34B-4CCC-9AEE-AC7E4FA368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1ACB-9097-47FD-9634-33904EC7F363}" type="datetimeFigureOut">
              <a:rPr lang="ru-RU" smtClean="0"/>
              <a:pPr/>
              <a:t>21.05.2022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517DE-D34B-4CCC-9AEE-AC7E4FA368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1ACB-9097-47FD-9634-33904EC7F363}" type="datetimeFigureOut">
              <a:rPr lang="ru-RU" smtClean="0"/>
              <a:pPr/>
              <a:t>21.05.2022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517DE-D34B-4CCC-9AEE-AC7E4FA368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1ACB-9097-47FD-9634-33904EC7F363}" type="datetimeFigureOut">
              <a:rPr lang="ru-RU" smtClean="0"/>
              <a:pPr/>
              <a:t>21.05.2022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517DE-D34B-4CCC-9AEE-AC7E4FA368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1ACB-9097-47FD-9634-33904EC7F363}" type="datetimeFigureOut">
              <a:rPr lang="ru-RU" smtClean="0"/>
              <a:pPr/>
              <a:t>21.05.2022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517DE-D34B-4CCC-9AEE-AC7E4FA368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1ACB-9097-47FD-9634-33904EC7F363}" type="datetimeFigureOut">
              <a:rPr lang="ru-RU" smtClean="0"/>
              <a:pPr/>
              <a:t>21.05.2022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517DE-D34B-4CCC-9AEE-AC7E4FA368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1ACB-9097-47FD-9634-33904EC7F363}" type="datetimeFigureOut">
              <a:rPr lang="ru-RU" smtClean="0"/>
              <a:pPr/>
              <a:t>21.05.2022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517DE-D34B-4CCC-9AEE-AC7E4FA368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1ACB-9097-47FD-9634-33904EC7F363}" type="datetimeFigureOut">
              <a:rPr lang="ru-RU" smtClean="0"/>
              <a:pPr/>
              <a:t>21.05.2022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517DE-D34B-4CCC-9AEE-AC7E4FA368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1ACB-9097-47FD-9634-33904EC7F363}" type="datetimeFigureOut">
              <a:rPr lang="ru-RU" smtClean="0"/>
              <a:pPr/>
              <a:t>21.05.2022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517DE-D34B-4CCC-9AEE-AC7E4FA3680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C1ACB-9097-47FD-9634-33904EC7F363}" type="datetimeFigureOut">
              <a:rPr lang="ru-RU" smtClean="0"/>
              <a:pPr/>
              <a:t>21.05.2022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D517DE-D34B-4CCC-9AEE-AC7E4FA3680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СЕМАНТИКА ПРЕДЛОЖЕНИЯ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Лекция 5.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Пропозиция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Традиционное изучение семантики </a:t>
            </a:r>
            <a:r>
              <a:rPr lang="ru-RU" dirty="0" smtClean="0"/>
              <a:t>предложения сводилось </a:t>
            </a:r>
            <a:r>
              <a:rPr lang="ru-RU" dirty="0"/>
              <a:t>к исследованию пропозиции. В логике считалось</a:t>
            </a:r>
            <a:r>
              <a:rPr lang="ru-RU" dirty="0" smtClean="0"/>
              <a:t>, что </a:t>
            </a:r>
            <a:r>
              <a:rPr lang="ru-RU" b="1" dirty="0"/>
              <a:t>пропозицию составляют логический субъект и </a:t>
            </a:r>
            <a:r>
              <a:rPr lang="ru-RU" b="1" dirty="0" smtClean="0"/>
              <a:t>логический предикат</a:t>
            </a:r>
            <a:r>
              <a:rPr lang="ru-RU" b="1" dirty="0"/>
              <a:t>.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 smtClean="0"/>
              <a:t>Логическим </a:t>
            </a:r>
            <a:r>
              <a:rPr lang="ru-RU" dirty="0"/>
              <a:t>субъектом называется предмет, о </a:t>
            </a:r>
            <a:r>
              <a:rPr lang="ru-RU" dirty="0" smtClean="0"/>
              <a:t>котором выносится </a:t>
            </a:r>
            <a:r>
              <a:rPr lang="ru-RU" dirty="0"/>
              <a:t>суждение. Логическим предикатом называется то, </a:t>
            </a:r>
            <a:r>
              <a:rPr lang="ru-RU" dirty="0" smtClean="0"/>
              <a:t>что высказывается </a:t>
            </a:r>
            <a:r>
              <a:rPr lang="ru-RU" dirty="0"/>
              <a:t>о субъекте.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Предикаты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/>
              <a:t>Таксономические</a:t>
            </a:r>
            <a:r>
              <a:rPr lang="ru-RU" dirty="0"/>
              <a:t> предикаты указывают на вхождение </a:t>
            </a:r>
            <a:r>
              <a:rPr lang="ru-RU" dirty="0" smtClean="0"/>
              <a:t>предмета в </a:t>
            </a:r>
            <a:r>
              <a:rPr lang="ru-RU" dirty="0"/>
              <a:t>класс предметов, обладающих общим свойством: </a:t>
            </a:r>
            <a:r>
              <a:rPr lang="ru-RU" i="1" dirty="0"/>
              <a:t>Этот </a:t>
            </a:r>
            <a:r>
              <a:rPr lang="ru-RU" i="1" dirty="0" smtClean="0"/>
              <a:t>зверь относится </a:t>
            </a:r>
            <a:r>
              <a:rPr lang="ru-RU" i="1" dirty="0"/>
              <a:t>к семейству млекопитающих </a:t>
            </a:r>
            <a:r>
              <a:rPr lang="ru-RU" dirty="0"/>
              <a:t>или</a:t>
            </a:r>
            <a:r>
              <a:rPr lang="ru-RU" i="1" dirty="0"/>
              <a:t> Этот зверь — млекопитающее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  <a:p>
            <a:r>
              <a:rPr lang="ru-RU" b="1" dirty="0"/>
              <a:t>Реляционные</a:t>
            </a:r>
            <a:r>
              <a:rPr lang="ru-RU" dirty="0"/>
              <a:t> предикаты указывают на отношения, </a:t>
            </a:r>
            <a:r>
              <a:rPr lang="ru-RU" dirty="0" smtClean="0"/>
              <a:t>связывающие предметы</a:t>
            </a:r>
            <a:r>
              <a:rPr lang="ru-RU" dirty="0"/>
              <a:t>: </a:t>
            </a:r>
            <a:r>
              <a:rPr lang="ru-RU" i="1" dirty="0"/>
              <a:t>Ваня — мой друг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  <a:p>
            <a:r>
              <a:rPr lang="ru-RU" b="1" dirty="0"/>
              <a:t>Х</a:t>
            </a:r>
            <a:r>
              <a:rPr lang="ru-RU" b="1" dirty="0" smtClean="0"/>
              <a:t>арактеризующие</a:t>
            </a:r>
            <a:r>
              <a:rPr lang="ru-RU" dirty="0" smtClean="0"/>
              <a:t> </a:t>
            </a:r>
            <a:r>
              <a:rPr lang="ru-RU" dirty="0"/>
              <a:t>предикаты указывают на постоянные</a:t>
            </a:r>
          </a:p>
          <a:p>
            <a:pPr>
              <a:buNone/>
            </a:pPr>
            <a:r>
              <a:rPr lang="ru-RU" dirty="0" smtClean="0"/>
              <a:t>	и </a:t>
            </a:r>
            <a:r>
              <a:rPr lang="ru-RU" dirty="0"/>
              <a:t>временные признаки объекта: </a:t>
            </a:r>
            <a:r>
              <a:rPr lang="ru-RU" i="1" dirty="0"/>
              <a:t>Иван Иванович — </a:t>
            </a:r>
            <a:r>
              <a:rPr lang="ru-RU" i="1" dirty="0" smtClean="0"/>
              <a:t>пьяница </a:t>
            </a:r>
            <a:r>
              <a:rPr lang="ru-RU" dirty="0" smtClean="0"/>
              <a:t>или</a:t>
            </a:r>
            <a:r>
              <a:rPr lang="ru-RU" i="1" dirty="0" smtClean="0"/>
              <a:t> </a:t>
            </a:r>
            <a:r>
              <a:rPr lang="ru-RU" i="1" dirty="0"/>
              <a:t>Иван Иванович напился.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Фактивные</a:t>
            </a:r>
            <a:r>
              <a:rPr lang="ru-RU" b="1" dirty="0"/>
              <a:t> предикаты</a:t>
            </a:r>
            <a:r>
              <a:rPr lang="ru-RU" dirty="0"/>
              <a:t> </a:t>
            </a:r>
            <a:r>
              <a:rPr lang="ru-RU" dirty="0" smtClean="0"/>
              <a:t>-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dirty="0"/>
              <a:t>это подкласс предикатов с </a:t>
            </a:r>
            <a:r>
              <a:rPr lang="ru-RU" dirty="0" smtClean="0"/>
              <a:t>предикатным </a:t>
            </a:r>
            <a:r>
              <a:rPr lang="ru-RU" dirty="0"/>
              <a:t>актантом Р (выражаемым придаточным предложением, </a:t>
            </a:r>
            <a:r>
              <a:rPr lang="ru-RU" dirty="0" smtClean="0"/>
              <a:t>инфинитивной </a:t>
            </a:r>
            <a:r>
              <a:rPr lang="ru-RU" dirty="0"/>
              <a:t>конструкцией, отглагольным или </a:t>
            </a:r>
            <a:r>
              <a:rPr lang="ru-RU" dirty="0" err="1"/>
              <a:t>отадъективным</a:t>
            </a:r>
            <a:r>
              <a:rPr lang="ru-RU" dirty="0"/>
              <a:t> именем), которые в качестве необходимого условия их употребления предполагают </a:t>
            </a:r>
            <a:r>
              <a:rPr lang="ru-RU" b="1" dirty="0"/>
              <a:t>веру говорящего в истинность Р</a:t>
            </a:r>
            <a:r>
              <a:rPr lang="ru-RU" dirty="0" smtClean="0"/>
              <a:t>. </a:t>
            </a:r>
          </a:p>
          <a:p>
            <a:pPr algn="ctr">
              <a:buNone/>
            </a:pPr>
            <a:r>
              <a:rPr lang="ru-RU" dirty="0" smtClean="0"/>
              <a:t>В </a:t>
            </a:r>
            <a:r>
              <a:rPr lang="ru-RU" dirty="0"/>
              <a:t>русском языке </a:t>
            </a:r>
            <a:r>
              <a:rPr lang="ru-RU" dirty="0" err="1"/>
              <a:t>фактивными</a:t>
            </a:r>
            <a:r>
              <a:rPr lang="ru-RU" dirty="0"/>
              <a:t> являются глаголы </a:t>
            </a:r>
            <a:r>
              <a:rPr lang="ru-RU" i="1" dirty="0"/>
              <a:t>знать (что </a:t>
            </a:r>
            <a:r>
              <a:rPr lang="ru-RU" dirty="0"/>
              <a:t>Р), </a:t>
            </a:r>
            <a:r>
              <a:rPr lang="ru-RU" i="1" dirty="0"/>
              <a:t>понимать (что </a:t>
            </a:r>
            <a:r>
              <a:rPr lang="ru-RU" dirty="0"/>
              <a:t>Р), </a:t>
            </a:r>
            <a:r>
              <a:rPr lang="ru-RU" i="1" dirty="0"/>
              <a:t>радоваться (что </a:t>
            </a:r>
            <a:r>
              <a:rPr lang="ru-RU" dirty="0"/>
              <a:t>Р), </a:t>
            </a:r>
            <a:r>
              <a:rPr lang="ru-RU" dirty="0" err="1"/>
              <a:t>предикативы</a:t>
            </a:r>
            <a:r>
              <a:rPr lang="ru-RU" dirty="0"/>
              <a:t> </a:t>
            </a:r>
            <a:r>
              <a:rPr lang="ru-RU" i="1" dirty="0"/>
              <a:t>быть извест­ным (известно, что </a:t>
            </a:r>
            <a:r>
              <a:rPr lang="ru-RU" dirty="0"/>
              <a:t>Р), </a:t>
            </a:r>
            <a:r>
              <a:rPr lang="ru-RU" i="1" dirty="0"/>
              <a:t>быть удивительным (удивительно, что </a:t>
            </a:r>
            <a:r>
              <a:rPr lang="ru-RU" dirty="0"/>
              <a:t>Р</a:t>
            </a:r>
            <a:r>
              <a:rPr lang="ru-RU" dirty="0" smtClean="0"/>
              <a:t>)</a:t>
            </a:r>
          </a:p>
          <a:p>
            <a:pPr algn="ctr">
              <a:buNone/>
            </a:pPr>
            <a:r>
              <a:rPr lang="ru-RU" b="1" dirty="0" smtClean="0"/>
              <a:t>Говорящий </a:t>
            </a:r>
            <a:r>
              <a:rPr lang="ru-RU" b="1" dirty="0"/>
              <a:t>считает, что Р имеет место в </a:t>
            </a:r>
            <a:r>
              <a:rPr lang="ru-RU" b="1" dirty="0" smtClean="0"/>
              <a:t>действительности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Объективная </a:t>
            </a:r>
            <a:r>
              <a:rPr lang="ru-RU" b="1" dirty="0"/>
              <a:t>и </a:t>
            </a:r>
            <a:r>
              <a:rPr lang="ru-RU" b="1" dirty="0" smtClean="0"/>
              <a:t>субъективная </a:t>
            </a:r>
            <a:r>
              <a:rPr lang="ru-RU" b="1" dirty="0"/>
              <a:t>модальности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Стандартным средством оформления </a:t>
            </a:r>
            <a:r>
              <a:rPr lang="ru-RU" b="1" dirty="0"/>
              <a:t>объективной </a:t>
            </a:r>
            <a:r>
              <a:rPr lang="ru-RU" b="1" dirty="0" smtClean="0"/>
              <a:t>модальности</a:t>
            </a:r>
            <a:r>
              <a:rPr lang="ru-RU" dirty="0" smtClean="0"/>
              <a:t> является </a:t>
            </a:r>
            <a:r>
              <a:rPr lang="ru-RU" dirty="0"/>
              <a:t>грамматическая категория наклонения (изъявительное, повелительное, сослагательное).</a:t>
            </a:r>
          </a:p>
          <a:p>
            <a:r>
              <a:rPr lang="ru-RU" b="1" dirty="0"/>
              <a:t>Субъективная модальность</a:t>
            </a:r>
            <a:r>
              <a:rPr lang="ru-RU" dirty="0"/>
              <a:t> выражает отношение говорящего </a:t>
            </a:r>
            <a:r>
              <a:rPr lang="ru-RU" dirty="0" smtClean="0"/>
              <a:t>к сообщаемому </a:t>
            </a:r>
            <a:r>
              <a:rPr lang="ru-RU" dirty="0"/>
              <a:t>и не является обязательной. Она может </a:t>
            </a:r>
            <a:r>
              <a:rPr lang="ru-RU" dirty="0" smtClean="0"/>
              <a:t>оформляться различными </a:t>
            </a:r>
            <a:r>
              <a:rPr lang="ru-RU" dirty="0"/>
              <a:t>лексическими средствами, например </a:t>
            </a:r>
            <a:r>
              <a:rPr lang="ru-RU" dirty="0" smtClean="0"/>
              <a:t>вводными словами </a:t>
            </a:r>
            <a:r>
              <a:rPr lang="ru-RU" dirty="0"/>
              <a:t>(</a:t>
            </a:r>
            <a:r>
              <a:rPr lang="ru-RU" i="1" dirty="0"/>
              <a:t>возможно, наверно, к сожалению </a:t>
            </a:r>
            <a:r>
              <a:rPr lang="ru-RU" dirty="0"/>
              <a:t>и др.), модальными </a:t>
            </a:r>
            <a:r>
              <a:rPr lang="ru-RU" dirty="0" smtClean="0"/>
              <a:t>частицами (</a:t>
            </a:r>
            <a:r>
              <a:rPr lang="ru-RU" i="1" dirty="0"/>
              <a:t>якобы, как бы, чего доброго</a:t>
            </a:r>
            <a:r>
              <a:rPr lang="ru-RU" dirty="0"/>
              <a:t> и др.), междометиями (</a:t>
            </a:r>
            <a:r>
              <a:rPr lang="ru-RU" i="1" dirty="0"/>
              <a:t>увы, </a:t>
            </a:r>
            <a:r>
              <a:rPr lang="ru-RU" i="1" dirty="0" smtClean="0"/>
              <a:t>ах  </a:t>
            </a:r>
            <a:r>
              <a:rPr lang="ru-RU" dirty="0" smtClean="0"/>
              <a:t>и </a:t>
            </a:r>
            <a:r>
              <a:rPr lang="ru-RU" dirty="0"/>
              <a:t>др.).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Семантически </a:t>
            </a:r>
            <a:r>
              <a:rPr lang="ru-RU" b="1" dirty="0"/>
              <a:t>правильные и аномальные предложения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i="1" dirty="0" smtClean="0"/>
              <a:t>Он </a:t>
            </a:r>
            <a:r>
              <a:rPr lang="ru-RU" i="1" dirty="0"/>
              <a:t>ходить по комнат очень </a:t>
            </a:r>
            <a:r>
              <a:rPr lang="ru-RU" i="1" dirty="0" smtClean="0"/>
              <a:t>сердитая -  </a:t>
            </a:r>
            <a:r>
              <a:rPr lang="ru-RU" b="1" dirty="0" smtClean="0"/>
              <a:t>грамматическая</a:t>
            </a:r>
            <a:r>
              <a:rPr lang="ru-RU" dirty="0" smtClean="0"/>
              <a:t> </a:t>
            </a:r>
            <a:r>
              <a:rPr lang="ru-RU" b="1" dirty="0" err="1" smtClean="0"/>
              <a:t>аномальность</a:t>
            </a:r>
            <a:r>
              <a:rPr lang="ru-RU" i="1" dirty="0" smtClean="0"/>
              <a:t>.</a:t>
            </a:r>
            <a:endParaRPr lang="ru-RU" dirty="0"/>
          </a:p>
          <a:p>
            <a:r>
              <a:rPr lang="ru-RU" i="1" dirty="0" smtClean="0"/>
              <a:t>Великий русский поэт Александр  Сергеевич Пушкин родился в Твери </a:t>
            </a:r>
            <a:r>
              <a:rPr lang="ru-RU" dirty="0" smtClean="0"/>
              <a:t>-</a:t>
            </a:r>
            <a:r>
              <a:rPr lang="ru-RU" b="1" dirty="0" smtClean="0"/>
              <a:t>ложность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i="1" dirty="0" smtClean="0"/>
              <a:t>Муж </a:t>
            </a:r>
            <a:r>
              <a:rPr lang="ru-RU" i="1" dirty="0"/>
              <a:t>Ирины — </a:t>
            </a:r>
            <a:r>
              <a:rPr lang="ru-RU" i="1" dirty="0" smtClean="0"/>
              <a:t>холостяк -</a:t>
            </a:r>
            <a:r>
              <a:rPr lang="ru-RU" b="1" dirty="0" smtClean="0"/>
              <a:t> контрадикция, </a:t>
            </a:r>
            <a:r>
              <a:rPr lang="ru-RU" dirty="0"/>
              <a:t>или </a:t>
            </a:r>
            <a:r>
              <a:rPr lang="ru-RU" b="1" dirty="0"/>
              <a:t>(логически) противоречивое утверждение</a:t>
            </a:r>
          </a:p>
          <a:p>
            <a:r>
              <a:rPr lang="ru-RU" i="1" dirty="0" smtClean="0"/>
              <a:t>Муж </a:t>
            </a:r>
            <a:r>
              <a:rPr lang="ru-RU" i="1" dirty="0"/>
              <a:t>Ирины </a:t>
            </a:r>
            <a:r>
              <a:rPr lang="ru-RU" i="1" dirty="0" smtClean="0"/>
              <a:t>женат - </a:t>
            </a:r>
            <a:r>
              <a:rPr lang="ru-RU" b="1" i="1" dirty="0" smtClean="0"/>
              <a:t>тавтология</a:t>
            </a:r>
            <a:endParaRPr lang="ru-RU" b="1" i="1" dirty="0"/>
          </a:p>
          <a:p>
            <a:r>
              <a:rPr lang="ru-RU" i="1" dirty="0" smtClean="0"/>
              <a:t>Муж </a:t>
            </a:r>
            <a:r>
              <a:rPr lang="ru-RU" i="1" dirty="0"/>
              <a:t>у Ирины </a:t>
            </a:r>
            <a:r>
              <a:rPr lang="ru-RU" i="1" dirty="0" smtClean="0"/>
              <a:t>трехкомнатный</a:t>
            </a:r>
            <a:r>
              <a:rPr lang="ru-RU" i="1" dirty="0"/>
              <a:t> </a:t>
            </a:r>
            <a:r>
              <a:rPr lang="ru-RU" i="1" dirty="0" smtClean="0"/>
              <a:t>– </a:t>
            </a:r>
            <a:r>
              <a:rPr lang="ru-RU" b="1" dirty="0" smtClean="0"/>
              <a:t>бессмыслица.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i="1" dirty="0" smtClean="0"/>
              <a:t>	</a:t>
            </a:r>
          </a:p>
          <a:p>
            <a:pPr>
              <a:buNone/>
            </a:pPr>
            <a:r>
              <a:rPr lang="ru-RU" i="1" dirty="0"/>
              <a:t>	</a:t>
            </a:r>
            <a:r>
              <a:rPr lang="ru-RU" i="1" dirty="0" smtClean="0"/>
              <a:t>Вчера </a:t>
            </a:r>
            <a:r>
              <a:rPr lang="ru-RU" i="1" dirty="0"/>
              <a:t>во стольный во город </a:t>
            </a:r>
            <a:r>
              <a:rPr lang="ru-RU" i="1" dirty="0" smtClean="0"/>
              <a:t>Москву </a:t>
            </a:r>
            <a:r>
              <a:rPr lang="ru-RU" i="1" dirty="0"/>
              <a:t>с официальным визитом </a:t>
            </a:r>
            <a:r>
              <a:rPr lang="ru-RU" i="1" dirty="0" err="1"/>
              <a:t>приперся</a:t>
            </a:r>
            <a:r>
              <a:rPr lang="ru-RU" i="1" dirty="0"/>
              <a:t> высокий </a:t>
            </a:r>
            <a:r>
              <a:rPr lang="ru-RU" i="1" dirty="0" smtClean="0"/>
              <a:t>гость </a:t>
            </a:r>
            <a:r>
              <a:rPr lang="ru-RU" dirty="0" smtClean="0"/>
              <a:t>– </a:t>
            </a:r>
          </a:p>
          <a:p>
            <a:pPr algn="ctr">
              <a:buNone/>
            </a:pPr>
            <a:r>
              <a:rPr lang="ru-RU" b="1" dirty="0" smtClean="0"/>
              <a:t>стилистическая </a:t>
            </a:r>
            <a:r>
              <a:rPr lang="ru-RU" b="1" dirty="0" err="1" smtClean="0"/>
              <a:t>аномальность</a:t>
            </a:r>
            <a:endParaRPr lang="ru-RU" b="1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en-US" b="1" i="1" dirty="0" smtClean="0"/>
              <a:t>Colorless </a:t>
            </a:r>
            <a:r>
              <a:rPr lang="en-US" b="1" i="1" dirty="0"/>
              <a:t>green ideas furiously sleep.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sz="4400" b="1" i="1" dirty="0"/>
              <a:t>А можно спросить вопрос? </a:t>
            </a:r>
            <a:endParaRPr lang="ru-RU" sz="4400" b="1" i="1" dirty="0" smtClean="0"/>
          </a:p>
          <a:p>
            <a:r>
              <a:rPr lang="ru-RU" sz="4400" b="1" i="1" dirty="0" smtClean="0"/>
              <a:t>Сейчас </a:t>
            </a:r>
            <a:r>
              <a:rPr lang="ru-RU" sz="4400" b="1" i="1" dirty="0" err="1" smtClean="0"/>
              <a:t>двухтысячно</a:t>
            </a:r>
            <a:r>
              <a:rPr lang="ru-RU" sz="4400" b="1" i="1" dirty="0" smtClean="0"/>
              <a:t> двадцать второй год</a:t>
            </a:r>
          </a:p>
          <a:p>
            <a:r>
              <a:rPr lang="ru-RU" sz="4400" b="1" i="1" dirty="0"/>
              <a:t>Мы обязательно разберемся в </a:t>
            </a:r>
            <a:r>
              <a:rPr lang="ru-RU" sz="4400" b="1" i="1" dirty="0" smtClean="0"/>
              <a:t>этом </a:t>
            </a:r>
            <a:r>
              <a:rPr lang="ru-RU" sz="4400" b="1" i="1" dirty="0" err="1" smtClean="0"/>
              <a:t>треше</a:t>
            </a:r>
            <a:r>
              <a:rPr lang="ru-RU" sz="4400" b="1" i="1" dirty="0" smtClean="0"/>
              <a:t> и </a:t>
            </a:r>
            <a:r>
              <a:rPr lang="ru-RU" sz="4400" b="1" i="1" dirty="0"/>
              <a:t>результаты донесем до общественности</a:t>
            </a:r>
          </a:p>
          <a:p>
            <a:r>
              <a:rPr lang="ru-RU" sz="4400" b="1" i="1" dirty="0"/>
              <a:t> </a:t>
            </a:r>
            <a:r>
              <a:rPr lang="ru-RU" sz="4400" b="1" i="1" dirty="0" smtClean="0"/>
              <a:t>Этот </a:t>
            </a:r>
            <a:r>
              <a:rPr lang="ru-RU" sz="4400" b="1" i="1" dirty="0"/>
              <a:t>документ гарантирует всеобщее признание всех людей обладателями прав и свобод.</a:t>
            </a:r>
          </a:p>
          <a:p>
            <a:r>
              <a:rPr lang="en-US" sz="4400" b="1" i="1" dirty="0"/>
              <a:t>Please pay attention on this </a:t>
            </a:r>
            <a:r>
              <a:rPr lang="en-US" sz="4400" b="1" i="1" dirty="0" smtClean="0"/>
              <a:t>question</a:t>
            </a:r>
            <a:endParaRPr lang="ru-RU" sz="4400" b="1" i="1" dirty="0"/>
          </a:p>
          <a:p>
            <a:r>
              <a:rPr lang="ru-RU" sz="4400" b="1" i="1" dirty="0"/>
              <a:t>Его богатый брат не имел средств к </a:t>
            </a:r>
            <a:r>
              <a:rPr lang="ru-RU" sz="4400" b="1" i="1" dirty="0" smtClean="0"/>
              <a:t>существованию</a:t>
            </a:r>
            <a:endParaRPr lang="ru-RU" sz="4400" b="1" i="1" dirty="0"/>
          </a:p>
          <a:p>
            <a:endParaRPr lang="ru-RU" dirty="0" smtClean="0"/>
          </a:p>
          <a:p>
            <a:r>
              <a:rPr lang="ru-RU" sz="4200" dirty="0" smtClean="0"/>
              <a:t>грамматическая </a:t>
            </a:r>
            <a:r>
              <a:rPr lang="ru-RU" sz="4200" dirty="0" err="1" smtClean="0"/>
              <a:t>аномальность</a:t>
            </a:r>
            <a:r>
              <a:rPr lang="ru-RU" sz="4200" dirty="0" smtClean="0"/>
              <a:t>?</a:t>
            </a:r>
          </a:p>
          <a:p>
            <a:r>
              <a:rPr lang="ru-RU" sz="4200" dirty="0" smtClean="0"/>
              <a:t>ложность?</a:t>
            </a:r>
          </a:p>
          <a:p>
            <a:r>
              <a:rPr lang="ru-RU" sz="4200" dirty="0" smtClean="0"/>
              <a:t>контрадикция, или (логически) противоречивое утверждение?</a:t>
            </a:r>
          </a:p>
          <a:p>
            <a:r>
              <a:rPr lang="ru-RU" sz="4200" dirty="0" smtClean="0"/>
              <a:t>тавтология?</a:t>
            </a:r>
          </a:p>
          <a:p>
            <a:r>
              <a:rPr lang="ru-RU" sz="4200" dirty="0" smtClean="0"/>
              <a:t>бессмыслица?</a:t>
            </a:r>
          </a:p>
          <a:p>
            <a:r>
              <a:rPr lang="ru-RU" sz="4200" dirty="0" smtClean="0"/>
              <a:t>стилистическая </a:t>
            </a:r>
            <a:r>
              <a:rPr lang="ru-RU" sz="4200" dirty="0" err="1" smtClean="0"/>
              <a:t>аномальность</a:t>
            </a:r>
            <a:r>
              <a:rPr lang="ru-RU" sz="4200" dirty="0" smtClean="0"/>
              <a:t>?</a:t>
            </a:r>
            <a:endParaRPr lang="ru-RU" sz="42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Пресуппозиция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Анализ логической структуры предложения — это по </a:t>
            </a:r>
            <a:r>
              <a:rPr lang="ru-RU" dirty="0" smtClean="0"/>
              <a:t>существу анализ </a:t>
            </a:r>
            <a:r>
              <a:rPr lang="ru-RU" dirty="0"/>
              <a:t>основной эксплицитно выраженной пропозиции. Он </a:t>
            </a:r>
            <a:r>
              <a:rPr lang="ru-RU" dirty="0" smtClean="0"/>
              <a:t>дополняется анализом </a:t>
            </a:r>
            <a:r>
              <a:rPr lang="ru-RU" dirty="0"/>
              <a:t>имплицитных </a:t>
            </a:r>
            <a:r>
              <a:rPr lang="ru-RU" dirty="0" smtClean="0"/>
              <a:t>(скрытых) смыслов</a:t>
            </a:r>
            <a:r>
              <a:rPr lang="ru-RU" dirty="0"/>
              <a:t>, содержащихся в предложении.</a:t>
            </a:r>
          </a:p>
          <a:p>
            <a:pPr>
              <a:buNone/>
            </a:pPr>
            <a:r>
              <a:rPr lang="ru-RU" dirty="0" smtClean="0"/>
              <a:t>	К </a:t>
            </a:r>
            <a:r>
              <a:rPr lang="ru-RU" dirty="0"/>
              <a:t>имплицитным смыслам относят </a:t>
            </a:r>
            <a:r>
              <a:rPr lang="ru-RU" dirty="0" err="1" smtClean="0"/>
              <a:t>пресуппозиции</a:t>
            </a:r>
            <a:r>
              <a:rPr lang="ru-RU" dirty="0" smtClean="0"/>
              <a:t>. </a:t>
            </a:r>
            <a:r>
              <a:rPr lang="ru-RU" b="1" dirty="0" err="1" smtClean="0"/>
              <a:t>Пресуппозиция</a:t>
            </a:r>
            <a:r>
              <a:rPr lang="ru-RU" b="1" dirty="0" smtClean="0"/>
              <a:t> </a:t>
            </a:r>
            <a:r>
              <a:rPr lang="ru-RU" b="1" dirty="0"/>
              <a:t>предшествует высказыванию, поскольку определяет условия его </a:t>
            </a:r>
            <a:r>
              <a:rPr lang="ru-RU" b="1" dirty="0" smtClean="0"/>
              <a:t>уместности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Пресуппозиция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 </a:t>
            </a:r>
            <a:r>
              <a:rPr lang="ru-RU" dirty="0" err="1"/>
              <a:t>П</a:t>
            </a:r>
            <a:r>
              <a:rPr lang="ru-RU" dirty="0" err="1" smtClean="0"/>
              <a:t>ресуппозиция</a:t>
            </a:r>
            <a:r>
              <a:rPr lang="ru-RU" dirty="0" smtClean="0"/>
              <a:t> </a:t>
            </a:r>
            <a:r>
              <a:rPr lang="ru-RU" dirty="0"/>
              <a:t>сохраняется при </a:t>
            </a:r>
            <a:r>
              <a:rPr lang="ru-RU" dirty="0" smtClean="0"/>
              <a:t>отрицании</a:t>
            </a:r>
          </a:p>
          <a:p>
            <a:r>
              <a:rPr lang="ru-RU" b="1" dirty="0" err="1" smtClean="0"/>
              <a:t>Пресуппозицией</a:t>
            </a:r>
            <a:r>
              <a:rPr lang="ru-RU" b="1" dirty="0" smtClean="0"/>
              <a:t> </a:t>
            </a:r>
            <a:r>
              <a:rPr lang="ru-RU" dirty="0"/>
              <a:t>называется такой пропозициональный компонент высказывания, истинность которого следует и из самого высказывания, и из его отрицания.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i="1" dirty="0" smtClean="0"/>
              <a:t> - Король Франции лыс</a:t>
            </a:r>
            <a:r>
              <a:rPr lang="ru-RU" dirty="0" smtClean="0"/>
              <a:t>.</a:t>
            </a:r>
          </a:p>
          <a:p>
            <a:pPr>
              <a:buFontTx/>
              <a:buChar char="-"/>
            </a:pPr>
            <a:r>
              <a:rPr lang="ru-RU" i="1" dirty="0" smtClean="0"/>
              <a:t>Я </a:t>
            </a:r>
            <a:r>
              <a:rPr lang="ru-RU" i="1" dirty="0"/>
              <a:t>рад тому, что Петя тоже </a:t>
            </a:r>
            <a:r>
              <a:rPr lang="ru-RU" i="1" dirty="0" smtClean="0"/>
              <a:t>приехал.</a:t>
            </a:r>
          </a:p>
          <a:p>
            <a:pPr>
              <a:buFontTx/>
              <a:buChar char="-"/>
            </a:pPr>
            <a:r>
              <a:rPr lang="ru-RU" i="1" dirty="0"/>
              <a:t>Открой </a:t>
            </a:r>
            <a:r>
              <a:rPr lang="ru-RU" i="1" dirty="0" smtClean="0"/>
              <a:t>окно.</a:t>
            </a:r>
          </a:p>
          <a:p>
            <a:pPr>
              <a:buFontTx/>
              <a:buChar char="-"/>
            </a:pPr>
            <a:r>
              <a:rPr lang="ru-RU" i="1" dirty="0" smtClean="0"/>
              <a:t>Садитесь. 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Фактивные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предикаты подразумевают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истинность зависимого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предложения. Высказывание типа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Филипп знает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, что Нью-Йорк — столица США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аномально,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поскольку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имеет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пресуппозицию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истинности суждения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Нью-Йорк —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столица США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а оно, напротив, ложно. Точно так же аномальным будет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 отрицание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высказывания, содержащего данный фиктивный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предикат  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ложное суждение,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Филипп не знает, что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Нью-Йорк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столица США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>
                <a:latin typeface="Times New Roman" pitchFamily="18" charset="0"/>
                <a:cs typeface="Times New Roman" pitchFamily="18" charset="0"/>
              </a:rPr>
              <a:t>Филипп полагает, что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Нью-Йорк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— столица США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Предложение и высказывание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Пропозиция. Предикаты</a:t>
            </a:r>
            <a:r>
              <a:rPr lang="ru-RU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Семантически правильные и аномальные предложения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b="1" dirty="0" err="1" smtClean="0"/>
              <a:t>Пресуппозиция</a:t>
            </a:r>
            <a:r>
              <a:rPr lang="ru-RU" b="1" dirty="0" smtClean="0"/>
              <a:t> и </a:t>
            </a:r>
            <a:r>
              <a:rPr lang="ru-RU" b="1" dirty="0" err="1" smtClean="0"/>
              <a:t>ассерция</a:t>
            </a:r>
            <a:endParaRPr lang="ru-RU" b="1" dirty="0"/>
          </a:p>
          <a:p>
            <a:pPr marL="514350" indent="-514350">
              <a:buFont typeface="+mj-lt"/>
              <a:buAutoNum type="arabicPeriod"/>
            </a:pPr>
            <a:r>
              <a:rPr lang="ru-RU" b="1" dirty="0" smtClean="0"/>
              <a:t>Коммуникативная структура предложения. </a:t>
            </a:r>
            <a:r>
              <a:rPr lang="ru-RU" b="1" dirty="0" err="1" smtClean="0"/>
              <a:t>Перформативы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err="1" smtClean="0"/>
              <a:t>Пресуппозиция</a:t>
            </a:r>
            <a:r>
              <a:rPr lang="ru-RU" b="1" dirty="0" smtClean="0"/>
              <a:t> </a:t>
            </a:r>
            <a:r>
              <a:rPr lang="ru-RU" b="1" dirty="0"/>
              <a:t>и </a:t>
            </a:r>
            <a:r>
              <a:rPr lang="ru-RU" b="1" dirty="0" err="1"/>
              <a:t>ассерция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pPr algn="ctr">
              <a:buNone/>
            </a:pPr>
            <a:r>
              <a:rPr lang="ru-RU" b="1" i="1" dirty="0" smtClean="0"/>
              <a:t>Маша </a:t>
            </a:r>
            <a:r>
              <a:rPr lang="ru-RU" b="1" i="1" dirty="0"/>
              <a:t>— жена </a:t>
            </a:r>
            <a:r>
              <a:rPr lang="ru-RU" b="1" i="1" dirty="0" smtClean="0"/>
              <a:t>Пети </a:t>
            </a:r>
          </a:p>
          <a:p>
            <a:pPr algn="ctr">
              <a:buNone/>
            </a:pPr>
            <a:endParaRPr lang="ru-RU" b="1" i="1" dirty="0"/>
          </a:p>
          <a:p>
            <a:pPr>
              <a:buNone/>
            </a:pPr>
            <a:r>
              <a:rPr lang="ru-RU" b="1" dirty="0" err="1" smtClean="0"/>
              <a:t>Ассерция</a:t>
            </a:r>
            <a:r>
              <a:rPr lang="ru-RU" dirty="0" smtClean="0"/>
              <a:t> — это </a:t>
            </a:r>
            <a:r>
              <a:rPr lang="ru-RU" dirty="0"/>
              <a:t>то, что утверждается, спрашивается, приказывается и т.д. </a:t>
            </a:r>
            <a:r>
              <a:rPr lang="ru-RU" dirty="0" smtClean="0"/>
              <a:t>в высказываниях </a:t>
            </a:r>
            <a:r>
              <a:rPr lang="ru-RU" dirty="0"/>
              <a:t>с данной пропозицией.</a:t>
            </a:r>
          </a:p>
          <a:p>
            <a:pPr algn="ctr">
              <a:buNone/>
            </a:pPr>
            <a:endParaRPr lang="ru-RU" b="1" i="1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Коммуникативная структура предложения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Как правило, предложение</a:t>
            </a:r>
          </a:p>
          <a:p>
            <a:pPr>
              <a:buNone/>
            </a:pPr>
            <a:r>
              <a:rPr lang="ru-RU" dirty="0"/>
              <a:t>членится на две части — тему и рему.</a:t>
            </a:r>
          </a:p>
          <a:p>
            <a:r>
              <a:rPr lang="ru-RU" b="1" dirty="0"/>
              <a:t>Темой</a:t>
            </a:r>
            <a:r>
              <a:rPr lang="ru-RU" dirty="0"/>
              <a:t> называется семантически исходная часть предложения</a:t>
            </a:r>
            <a:r>
              <a:rPr lang="ru-RU" dirty="0" smtClean="0"/>
              <a:t>, т.е</a:t>
            </a:r>
            <a:r>
              <a:rPr lang="ru-RU" dirty="0"/>
              <a:t>. предмет сообщения или то, о чем сообщается. </a:t>
            </a:r>
            <a:endParaRPr lang="ru-RU" dirty="0" smtClean="0"/>
          </a:p>
          <a:p>
            <a:r>
              <a:rPr lang="ru-RU" b="1" dirty="0" smtClean="0"/>
              <a:t>Ремой</a:t>
            </a:r>
            <a:r>
              <a:rPr lang="ru-RU" dirty="0" smtClean="0"/>
              <a:t> называется то</a:t>
            </a:r>
            <a:r>
              <a:rPr lang="ru-RU" dirty="0"/>
              <a:t>, что сообщается. </a:t>
            </a:r>
            <a:endParaRPr lang="ru-RU" dirty="0" smtClean="0"/>
          </a:p>
          <a:p>
            <a:r>
              <a:rPr lang="ru-RU" dirty="0" smtClean="0"/>
              <a:t>Можно </a:t>
            </a:r>
            <a:r>
              <a:rPr lang="ru-RU" dirty="0"/>
              <a:t>сказать, что </a:t>
            </a:r>
            <a:r>
              <a:rPr lang="ru-RU" b="1" dirty="0"/>
              <a:t>рема</a:t>
            </a:r>
            <a:r>
              <a:rPr lang="ru-RU" dirty="0"/>
              <a:t> и есть </a:t>
            </a:r>
            <a:r>
              <a:rPr lang="ru-RU" dirty="0" smtClean="0"/>
              <a:t>основное содержание </a:t>
            </a:r>
            <a:r>
              <a:rPr lang="ru-RU" dirty="0"/>
              <a:t>предложения и тем самым его </a:t>
            </a:r>
            <a:r>
              <a:rPr lang="ru-RU" b="1" dirty="0"/>
              <a:t>коммуникативный центр.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Тема и рема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ru-RU" dirty="0"/>
              <a:t>Исходная часть (</a:t>
            </a:r>
            <a:r>
              <a:rPr lang="ru-RU" b="1" dirty="0"/>
              <a:t>тема</a:t>
            </a:r>
            <a:r>
              <a:rPr lang="ru-RU" dirty="0"/>
              <a:t>) – известная часть информации или информация, которая угадывается по ситуации.</a:t>
            </a:r>
          </a:p>
          <a:p>
            <a:pPr fontAlgn="base"/>
            <a:r>
              <a:rPr lang="ru-RU" dirty="0"/>
              <a:t>Коммуникативная цель высказывания (</a:t>
            </a:r>
            <a:r>
              <a:rPr lang="ru-RU" b="1" dirty="0"/>
              <a:t>рема</a:t>
            </a:r>
            <a:r>
              <a:rPr lang="ru-RU" dirty="0"/>
              <a:t>) – новая, неизвестная слушателю ранее информация.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/>
              <a:t>Петя пошел в школу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i="1" dirty="0"/>
              <a:t>Идет дождь </a:t>
            </a:r>
            <a:endParaRPr lang="ru-RU" i="1" dirty="0" smtClean="0"/>
          </a:p>
          <a:p>
            <a:r>
              <a:rPr lang="ru-RU" i="1" dirty="0"/>
              <a:t>Нет денег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i="1" dirty="0"/>
              <a:t>Папа </a:t>
            </a:r>
            <a:r>
              <a:rPr lang="ru-RU" i="1" dirty="0" smtClean="0"/>
              <a:t>вошел в комнату</a:t>
            </a:r>
          </a:p>
          <a:p>
            <a:r>
              <a:rPr lang="ru-RU" i="1" dirty="0"/>
              <a:t>В комнату вошел папа 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Тема и рема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Во многих европейских языках существуют особые конструкции</a:t>
            </a:r>
            <a:r>
              <a:rPr lang="ru-RU" dirty="0" smtClean="0"/>
              <a:t>, выделяющие </a:t>
            </a:r>
            <a:r>
              <a:rPr lang="ru-RU" dirty="0"/>
              <a:t>рему. В английском языке — это </a:t>
            </a:r>
            <a:r>
              <a:rPr lang="ru-RU" b="1" dirty="0" err="1"/>
              <a:t>It</a:t>
            </a:r>
            <a:r>
              <a:rPr lang="ru-RU" b="1" dirty="0"/>
              <a:t> </a:t>
            </a:r>
            <a:r>
              <a:rPr lang="ru-RU" b="1" dirty="0" err="1"/>
              <a:t>is...</a:t>
            </a:r>
            <a:r>
              <a:rPr lang="ru-RU" b="1" dirty="0" err="1" smtClean="0"/>
              <a:t>that</a:t>
            </a:r>
            <a:endParaRPr lang="ru-RU" b="1" dirty="0" smtClean="0"/>
          </a:p>
          <a:p>
            <a:r>
              <a:rPr lang="ru-RU" dirty="0"/>
              <a:t>Среди частиц и наречий</a:t>
            </a:r>
            <a:r>
              <a:rPr lang="ru-RU" dirty="0" smtClean="0"/>
              <a:t>, выделяющих </a:t>
            </a:r>
            <a:r>
              <a:rPr lang="ru-RU" dirty="0"/>
              <a:t>рему, в русском языке следует отметить </a:t>
            </a:r>
            <a:r>
              <a:rPr lang="ru-RU" b="1" dirty="0"/>
              <a:t>только</a:t>
            </a:r>
            <a:r>
              <a:rPr lang="ru-RU" b="1" dirty="0" smtClean="0"/>
              <a:t>, лишь</a:t>
            </a:r>
            <a:r>
              <a:rPr lang="ru-RU" b="1" dirty="0"/>
              <a:t>, именно</a:t>
            </a:r>
            <a:r>
              <a:rPr lang="ru-RU" dirty="0"/>
              <a:t> и др.: </a:t>
            </a:r>
            <a:r>
              <a:rPr lang="ru-RU" i="1" dirty="0"/>
              <a:t>Именно Петя сегодня прогулял школу или </a:t>
            </a:r>
            <a:r>
              <a:rPr lang="ru-RU" i="1" dirty="0" smtClean="0"/>
              <a:t>Только Петя </a:t>
            </a:r>
            <a:r>
              <a:rPr lang="ru-RU" i="1" dirty="0"/>
              <a:t>сегодня прогулял школу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Напротив</a:t>
            </a:r>
            <a:r>
              <a:rPr lang="ru-RU" dirty="0"/>
              <a:t>, тему выделяют </a:t>
            </a:r>
            <a:r>
              <a:rPr lang="ru-RU" dirty="0" smtClean="0"/>
              <a:t>частицы </a:t>
            </a:r>
            <a:r>
              <a:rPr lang="ru-RU" b="1" i="1" dirty="0" smtClean="0"/>
              <a:t>а</a:t>
            </a:r>
            <a:r>
              <a:rPr lang="ru-RU" i="1" dirty="0" smtClean="0"/>
              <a:t> </a:t>
            </a:r>
            <a:r>
              <a:rPr lang="ru-RU" i="1" dirty="0"/>
              <a:t>и </a:t>
            </a:r>
            <a:r>
              <a:rPr lang="ru-RU" b="1" i="1" dirty="0"/>
              <a:t>же</a:t>
            </a:r>
            <a:r>
              <a:rPr lang="ru-RU" i="1" dirty="0"/>
              <a:t>: А Петя сегодня прогулял школу</a:t>
            </a:r>
            <a:r>
              <a:rPr lang="ru-RU" dirty="0"/>
              <a:t>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i="1" dirty="0" smtClean="0"/>
              <a:t>Петя — хороший мальчик</a:t>
            </a:r>
          </a:p>
          <a:p>
            <a:endParaRPr lang="ru-RU" dirty="0" smtClean="0"/>
          </a:p>
          <a:p>
            <a:r>
              <a:rPr lang="ru-RU" dirty="0" smtClean="0"/>
              <a:t>У </a:t>
            </a:r>
            <a:r>
              <a:rPr lang="ru-RU" dirty="0"/>
              <a:t>лукоморья дуб зелёный</a:t>
            </a:r>
            <a:r>
              <a:rPr lang="ru-RU" dirty="0" smtClean="0"/>
              <a:t>;</a:t>
            </a:r>
          </a:p>
          <a:p>
            <a:r>
              <a:rPr lang="ru-RU" dirty="0" smtClean="0"/>
              <a:t> Златая </a:t>
            </a:r>
            <a:r>
              <a:rPr lang="ru-RU" dirty="0"/>
              <a:t>цепь на дубе </a:t>
            </a:r>
            <a:r>
              <a:rPr lang="ru-RU" dirty="0" smtClean="0"/>
              <a:t>том:</a:t>
            </a:r>
          </a:p>
          <a:p>
            <a:r>
              <a:rPr lang="ru-RU" dirty="0" smtClean="0"/>
              <a:t>И </a:t>
            </a:r>
            <a:r>
              <a:rPr lang="ru-RU" dirty="0"/>
              <a:t>днём и ночью кот </a:t>
            </a:r>
            <a:r>
              <a:rPr lang="ru-RU" dirty="0" smtClean="0"/>
              <a:t>учёный 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Всё </a:t>
            </a:r>
            <a:r>
              <a:rPr lang="ru-RU" dirty="0"/>
              <a:t>ходит по цепи кругом</a:t>
            </a:r>
            <a:r>
              <a:rPr lang="ru-RU" dirty="0" smtClean="0"/>
              <a:t>;</a:t>
            </a:r>
          </a:p>
          <a:p>
            <a:pPr>
              <a:buNone/>
            </a:pPr>
            <a:endParaRPr lang="ru-RU" i="1" dirty="0" smtClean="0"/>
          </a:p>
          <a:p>
            <a:pPr>
              <a:buNone/>
            </a:pPr>
            <a:r>
              <a:rPr lang="en-US" dirty="0" smtClean="0"/>
              <a:t>A </a:t>
            </a:r>
            <a:r>
              <a:rPr lang="en-US" dirty="0"/>
              <a:t>few students of our university </a:t>
            </a:r>
            <a:r>
              <a:rPr lang="en-US" dirty="0" smtClean="0"/>
              <a:t>were </a:t>
            </a:r>
            <a:r>
              <a:rPr lang="en-US" dirty="0"/>
              <a:t>reported to take part in the </a:t>
            </a:r>
            <a:r>
              <a:rPr lang="en-US" dirty="0" smtClean="0"/>
              <a:t>competition</a:t>
            </a:r>
            <a:endParaRPr lang="ru-RU" dirty="0" smtClean="0"/>
          </a:p>
          <a:p>
            <a:pPr>
              <a:buNone/>
            </a:pPr>
            <a:r>
              <a:rPr lang="ru-RU" dirty="0"/>
              <a:t>Как сообщается, в конкурсе приняли участие несколько студентов нашего университета 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/>
              <a:t>Перформативы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err="1"/>
              <a:t>Перформативы</a:t>
            </a:r>
            <a:r>
              <a:rPr lang="ru-RU" dirty="0"/>
              <a:t> (или </a:t>
            </a:r>
            <a:r>
              <a:rPr lang="ru-RU" dirty="0" smtClean="0"/>
              <a:t>перформативные высказывания</a:t>
            </a:r>
            <a:r>
              <a:rPr lang="ru-RU" dirty="0"/>
              <a:t>) по своей структуре совпадают с </a:t>
            </a:r>
            <a:r>
              <a:rPr lang="ru-RU" dirty="0" smtClean="0"/>
              <a:t>повествовательными предложениями</a:t>
            </a:r>
            <a:r>
              <a:rPr lang="ru-RU" dirty="0"/>
              <a:t>. </a:t>
            </a:r>
            <a:r>
              <a:rPr lang="ru-RU" b="1" dirty="0"/>
              <a:t>Однако, в отличие от последних, они </a:t>
            </a:r>
            <a:r>
              <a:rPr lang="ru-RU" b="1" dirty="0" smtClean="0"/>
              <a:t>не описывают </a:t>
            </a:r>
            <a:r>
              <a:rPr lang="ru-RU" b="1" dirty="0"/>
              <a:t>действие, а равносильны осуществлению действия.</a:t>
            </a:r>
            <a:endParaRPr lang="ru-RU" dirty="0"/>
          </a:p>
          <a:p>
            <a:r>
              <a:rPr lang="ru-RU" dirty="0"/>
              <a:t>Свойством </a:t>
            </a:r>
            <a:r>
              <a:rPr lang="ru-RU" dirty="0" err="1" smtClean="0"/>
              <a:t>перформативности</a:t>
            </a:r>
            <a:r>
              <a:rPr lang="ru-RU" dirty="0" smtClean="0"/>
              <a:t> обладают </a:t>
            </a:r>
            <a:r>
              <a:rPr lang="ru-RU" dirty="0"/>
              <a:t>некоторые глаголы, точнее говоря, </a:t>
            </a:r>
            <a:r>
              <a:rPr lang="ru-RU" b="1" u="sng" dirty="0"/>
              <a:t>глагольные </a:t>
            </a:r>
            <a:r>
              <a:rPr lang="ru-RU" b="1" u="sng" dirty="0" smtClean="0"/>
              <a:t>формы изъявительного </a:t>
            </a:r>
            <a:r>
              <a:rPr lang="ru-RU" b="1" u="sng" dirty="0"/>
              <a:t>наклонения настоящего времени первого </a:t>
            </a:r>
            <a:r>
              <a:rPr lang="ru-RU" b="1" u="sng" dirty="0" smtClean="0"/>
              <a:t>лица </a:t>
            </a:r>
          </a:p>
          <a:p>
            <a:pPr>
              <a:buNone/>
            </a:pPr>
            <a:r>
              <a:rPr lang="ru-RU" i="1" dirty="0" smtClean="0"/>
              <a:t>     </a:t>
            </a:r>
            <a:r>
              <a:rPr lang="ru-RU" b="1" i="1" dirty="0" smtClean="0">
                <a:solidFill>
                  <a:srgbClr val="FF0000"/>
                </a:solidFill>
              </a:rPr>
              <a:t>Я </a:t>
            </a:r>
            <a:r>
              <a:rPr lang="ru-RU" b="1" i="1" dirty="0">
                <a:solidFill>
                  <a:srgbClr val="FF0000"/>
                </a:solidFill>
              </a:rPr>
              <a:t>клянусь в том-то и том-то</a:t>
            </a:r>
            <a:r>
              <a:rPr lang="ru-RU" b="1" dirty="0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i="1" dirty="0"/>
              <a:t>Я пишу </a:t>
            </a:r>
            <a:r>
              <a:rPr lang="ru-RU" i="1" dirty="0" smtClean="0"/>
              <a:t>письмо.</a:t>
            </a:r>
            <a:r>
              <a:rPr lang="ru-RU" dirty="0" smtClean="0"/>
              <a:t> </a:t>
            </a:r>
          </a:p>
          <a:p>
            <a:r>
              <a:rPr lang="ru-RU" i="1" dirty="0"/>
              <a:t>Он обещает, что придет к нам в гости (ср. Я обещаю, что приду </a:t>
            </a:r>
            <a:r>
              <a:rPr lang="ru-RU" i="1" dirty="0" smtClean="0"/>
              <a:t>к вам </a:t>
            </a:r>
            <a:r>
              <a:rPr lang="ru-RU" i="1" dirty="0"/>
              <a:t>в гости);</a:t>
            </a:r>
            <a:endParaRPr lang="ru-RU" dirty="0"/>
          </a:p>
          <a:p>
            <a:r>
              <a:rPr lang="ru-RU" i="1" dirty="0"/>
              <a:t>Я же еще вчера обещал, что приду к вам в гости.</a:t>
            </a:r>
            <a:endParaRPr lang="ru-RU" dirty="0"/>
          </a:p>
          <a:p>
            <a:r>
              <a:rPr lang="ru-RU" i="1" dirty="0"/>
              <a:t>Пассажиров просят пройти на посадку в третью </a:t>
            </a:r>
            <a:r>
              <a:rPr lang="ru-RU" i="1" dirty="0" smtClean="0"/>
              <a:t>секцию.</a:t>
            </a:r>
            <a:endParaRPr lang="ru-RU" dirty="0"/>
          </a:p>
          <a:p>
            <a:r>
              <a:rPr lang="ru-RU" i="1" dirty="0"/>
              <a:t>Следует заметить, что вопрос не такой </a:t>
            </a:r>
            <a:r>
              <a:rPr lang="ru-RU" i="1" dirty="0" smtClean="0"/>
              <a:t>простой</a:t>
            </a:r>
            <a:r>
              <a:rPr lang="ru-RU" i="1" dirty="0"/>
              <a:t>.</a:t>
            </a:r>
            <a:endParaRPr lang="ru-RU" dirty="0"/>
          </a:p>
          <a:p>
            <a:r>
              <a:rPr lang="ru-RU" i="1" dirty="0"/>
              <a:t>Я попрошу Вас выбирать выражения.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altLang="ru-RU" dirty="0" smtClean="0"/>
              <a:t>Кобозева, И.М. Лингвистическая семантика: Учебник / И.М. Кобозева. – </a:t>
            </a:r>
            <a:r>
              <a:rPr lang="ru-RU" altLang="ru-RU" dirty="0" err="1" smtClean="0"/>
              <a:t>Изд-е</a:t>
            </a:r>
            <a:r>
              <a:rPr lang="ru-RU" altLang="ru-RU" dirty="0" smtClean="0"/>
              <a:t> 2-е. – М.: </a:t>
            </a:r>
            <a:r>
              <a:rPr lang="ru-RU" altLang="ru-RU" dirty="0" err="1" smtClean="0"/>
              <a:t>Едиториал</a:t>
            </a:r>
            <a:r>
              <a:rPr lang="ru-RU" altLang="ru-RU" dirty="0" smtClean="0"/>
              <a:t> УРСС, 2004. – 352 с.</a:t>
            </a:r>
          </a:p>
          <a:p>
            <a:pPr lvl="0"/>
            <a:r>
              <a:rPr lang="ru-RU" i="1" dirty="0" err="1"/>
              <a:t>Кронгауз</a:t>
            </a:r>
            <a:r>
              <a:rPr lang="ru-RU" i="1" dirty="0"/>
              <a:t>, М.А. </a:t>
            </a:r>
            <a:r>
              <a:rPr lang="ru-RU" dirty="0"/>
              <a:t>Семантика: Учебник для студ. </a:t>
            </a:r>
            <a:r>
              <a:rPr lang="ru-RU" dirty="0" err="1"/>
              <a:t>лингв</a:t>
            </a:r>
            <a:r>
              <a:rPr lang="ru-RU" dirty="0"/>
              <a:t>, </a:t>
            </a:r>
            <a:r>
              <a:rPr lang="ru-RU" dirty="0" err="1"/>
              <a:t>фак</a:t>
            </a:r>
            <a:r>
              <a:rPr lang="ru-RU" dirty="0"/>
              <a:t>. </a:t>
            </a:r>
            <a:r>
              <a:rPr lang="ru-RU" dirty="0" err="1"/>
              <a:t>высш</a:t>
            </a:r>
            <a:r>
              <a:rPr lang="ru-RU" dirty="0"/>
              <a:t>. учеб. Заведений / </a:t>
            </a:r>
            <a:r>
              <a:rPr lang="ru-RU" dirty="0" err="1"/>
              <a:t>Кронгауз</a:t>
            </a:r>
            <a:r>
              <a:rPr lang="ru-RU" dirty="0"/>
              <a:t> М.А. – 2-е изд. – Издательский центр «Академия» 2005. – 352 с. </a:t>
            </a:r>
          </a:p>
          <a:p>
            <a:pPr lvl="0"/>
            <a:r>
              <a:rPr lang="ru-RU" i="1" dirty="0" err="1"/>
              <a:t>Лайонз</a:t>
            </a:r>
            <a:r>
              <a:rPr lang="ru-RU" i="1" dirty="0"/>
              <a:t>, Дж. </a:t>
            </a:r>
            <a:r>
              <a:rPr lang="ru-RU" dirty="0"/>
              <a:t>Лингвистическая семантика. Введение / Дж. </a:t>
            </a:r>
            <a:r>
              <a:rPr lang="ru-RU" dirty="0" err="1"/>
              <a:t>Лайонз</a:t>
            </a:r>
            <a:r>
              <a:rPr lang="ru-RU" dirty="0"/>
              <a:t>. – М.: Языки славянской культуры, 2003. – 397 с. </a:t>
            </a:r>
          </a:p>
          <a:p>
            <a:pPr lvl="0"/>
            <a:r>
              <a:rPr lang="ru-RU" i="1" dirty="0"/>
              <a:t>Новиков, Л. А. </a:t>
            </a:r>
            <a:r>
              <a:rPr lang="ru-RU" dirty="0"/>
              <a:t>Семантика русского языка / Л. А. Новиков. – М., 1982.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Предложение и высказывание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Предложение</a:t>
            </a:r>
            <a:r>
              <a:rPr lang="ru-RU" dirty="0" smtClean="0"/>
              <a:t> </a:t>
            </a:r>
            <a:r>
              <a:rPr lang="ru-RU" dirty="0"/>
              <a:t>существует в языке (является единицей языка</a:t>
            </a:r>
            <a:r>
              <a:rPr lang="ru-RU" dirty="0" smtClean="0"/>
              <a:t>), </a:t>
            </a:r>
          </a:p>
          <a:p>
            <a:pPr algn="ctr">
              <a:buNone/>
            </a:pPr>
            <a:r>
              <a:rPr lang="ru-RU" dirty="0" smtClean="0"/>
              <a:t>а </a:t>
            </a:r>
            <a:r>
              <a:rPr lang="ru-RU" b="1" dirty="0"/>
              <a:t>высказывание</a:t>
            </a:r>
            <a:r>
              <a:rPr lang="ru-RU" dirty="0"/>
              <a:t> </a:t>
            </a:r>
            <a:r>
              <a:rPr lang="ru-RU" dirty="0" smtClean="0"/>
              <a:t>— в </a:t>
            </a:r>
            <a:r>
              <a:rPr lang="ru-RU" dirty="0"/>
              <a:t>речи (единица речи). 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Таким </a:t>
            </a:r>
            <a:r>
              <a:rPr lang="ru-RU" dirty="0"/>
              <a:t>образом, </a:t>
            </a:r>
            <a:r>
              <a:rPr lang="ru-RU" dirty="0" smtClean="0"/>
              <a:t>одному предложению </a:t>
            </a:r>
            <a:r>
              <a:rPr lang="ru-RU" dirty="0"/>
              <a:t>соответствует множество высказываний, </a:t>
            </a:r>
            <a:r>
              <a:rPr lang="ru-RU" dirty="0" smtClean="0"/>
              <a:t>которые являются </a:t>
            </a:r>
            <a:r>
              <a:rPr lang="ru-RU" dirty="0"/>
              <a:t>его </a:t>
            </a:r>
            <a:r>
              <a:rPr lang="ru-RU" dirty="0" smtClean="0"/>
              <a:t>реализациями</a:t>
            </a:r>
            <a:r>
              <a:rPr lang="ru-RU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Подходы к определению</a:t>
            </a:r>
            <a:br>
              <a:rPr lang="ru-RU" dirty="0" smtClean="0"/>
            </a:br>
            <a:r>
              <a:rPr lang="ru-RU" dirty="0" smtClean="0"/>
              <a:t>предложения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При синтаксическом и семантическом подходах </a:t>
            </a:r>
            <a:r>
              <a:rPr lang="ru-RU" dirty="0" smtClean="0"/>
              <a:t>предложение определяется </a:t>
            </a:r>
            <a:r>
              <a:rPr lang="ru-RU" dirty="0"/>
              <a:t>как некая самостоятельная структура (</a:t>
            </a:r>
            <a:r>
              <a:rPr lang="ru-RU" dirty="0" smtClean="0"/>
              <a:t>соответственно синтаксическая </a:t>
            </a:r>
            <a:r>
              <a:rPr lang="ru-RU" dirty="0"/>
              <a:t>или семантическая), причем, как правило</a:t>
            </a:r>
            <a:r>
              <a:rPr lang="ru-RU" dirty="0" smtClean="0"/>
              <a:t>, основным </a:t>
            </a:r>
            <a:r>
              <a:rPr lang="ru-RU" dirty="0"/>
              <a:t>ее свойством считается </a:t>
            </a:r>
            <a:r>
              <a:rPr lang="ru-RU" b="1" dirty="0"/>
              <a:t>предикативность</a:t>
            </a:r>
            <a:r>
              <a:rPr lang="ru-RU" dirty="0"/>
              <a:t> 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Предикативность - это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dirty="0"/>
              <a:t>о</a:t>
            </a:r>
            <a:r>
              <a:rPr lang="ru-RU" dirty="0" smtClean="0"/>
              <a:t>тношение между </a:t>
            </a:r>
            <a:r>
              <a:rPr lang="ru-RU" b="1" dirty="0" smtClean="0"/>
              <a:t>субъектом  </a:t>
            </a:r>
            <a:r>
              <a:rPr lang="ru-RU" dirty="0" smtClean="0"/>
              <a:t>(семантическим или синтаксическим</a:t>
            </a:r>
            <a:r>
              <a:rPr lang="ru-RU" b="1" dirty="0" smtClean="0"/>
              <a:t>,</a:t>
            </a:r>
            <a:endParaRPr lang="ru-RU" dirty="0"/>
          </a:p>
          <a:p>
            <a:pPr algn="ctr">
              <a:buNone/>
            </a:pPr>
            <a:r>
              <a:rPr lang="ru-RU" dirty="0" smtClean="0"/>
              <a:t>т.е. </a:t>
            </a:r>
            <a:r>
              <a:rPr lang="ru-RU" b="1" dirty="0" smtClean="0"/>
              <a:t>подлежащим</a:t>
            </a:r>
            <a:r>
              <a:rPr lang="ru-RU" b="1" dirty="0"/>
              <a:t>), </a:t>
            </a:r>
            <a:r>
              <a:rPr lang="ru-RU" dirty="0"/>
              <a:t>который указывает на </a:t>
            </a:r>
            <a:r>
              <a:rPr lang="ru-RU" b="1" dirty="0"/>
              <a:t>предмет мысли</a:t>
            </a:r>
            <a:r>
              <a:rPr lang="ru-RU" b="1" dirty="0" smtClean="0"/>
              <a:t>,</a:t>
            </a:r>
          </a:p>
          <a:p>
            <a:pPr algn="ctr">
              <a:buNone/>
            </a:pPr>
            <a:r>
              <a:rPr lang="ru-RU" b="1" dirty="0" smtClean="0"/>
              <a:t> </a:t>
            </a:r>
            <a:r>
              <a:rPr lang="ru-RU" dirty="0"/>
              <a:t>и </a:t>
            </a:r>
            <a:r>
              <a:rPr lang="ru-RU" b="1" dirty="0" smtClean="0"/>
              <a:t>предикатом (</a:t>
            </a:r>
            <a:r>
              <a:rPr lang="ru-RU" dirty="0" smtClean="0"/>
              <a:t>семантическим или синтаксическим</a:t>
            </a:r>
            <a:r>
              <a:rPr lang="ru-RU" b="1" dirty="0" smtClean="0"/>
              <a:t>, т.е. сказуемым), </a:t>
            </a:r>
            <a:r>
              <a:rPr lang="ru-RU" dirty="0" smtClean="0"/>
              <a:t>выражающим </a:t>
            </a:r>
            <a:r>
              <a:rPr lang="ru-RU" dirty="0"/>
              <a:t>свойство, приписываемое </a:t>
            </a:r>
            <a:r>
              <a:rPr lang="ru-RU" b="1" dirty="0" smtClean="0"/>
              <a:t>субъекту.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Коммуникативный подход </a:t>
            </a:r>
            <a:r>
              <a:rPr lang="ru-RU" b="1" dirty="0"/>
              <a:t>к определению предложения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Существуют </a:t>
            </a:r>
            <a:r>
              <a:rPr lang="ru-RU" dirty="0"/>
              <a:t>предложения, которые состоят из </a:t>
            </a:r>
            <a:r>
              <a:rPr lang="ru-RU" dirty="0" smtClean="0"/>
              <a:t>одного слова</a:t>
            </a:r>
            <a:r>
              <a:rPr lang="ru-RU" dirty="0"/>
              <a:t>, например: </a:t>
            </a:r>
            <a:r>
              <a:rPr lang="ru-RU" b="1" i="1" dirty="0" smtClean="0"/>
              <a:t>Ночь. </a:t>
            </a:r>
            <a:r>
              <a:rPr lang="ru-RU" b="1" i="1" dirty="0"/>
              <a:t>Улица. Фонарь. Аптека </a:t>
            </a:r>
            <a:r>
              <a:rPr lang="ru-RU" dirty="0"/>
              <a:t>(А. Блок). </a:t>
            </a:r>
            <a:r>
              <a:rPr lang="ru-RU" dirty="0" smtClean="0"/>
              <a:t>Что же </a:t>
            </a:r>
            <a:r>
              <a:rPr lang="ru-RU" dirty="0"/>
              <a:t>отличает в данном случае предложение от отдельного слова?</a:t>
            </a:r>
          </a:p>
          <a:p>
            <a:r>
              <a:rPr lang="ru-RU" dirty="0"/>
              <a:t>По-видимому, исключительно его коммуникативная функция, т.е</a:t>
            </a:r>
            <a:r>
              <a:rPr lang="ru-RU" dirty="0" smtClean="0"/>
              <a:t>. тот </a:t>
            </a:r>
            <a:r>
              <a:rPr lang="ru-RU" dirty="0"/>
              <a:t>факт, что данное слово употреблено в качестве </a:t>
            </a:r>
            <a:r>
              <a:rPr lang="ru-RU" dirty="0" smtClean="0"/>
              <a:t>самостоятельного речевого </a:t>
            </a:r>
            <a:r>
              <a:rPr lang="ru-RU" dirty="0"/>
              <a:t>акта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b="1" i="1" dirty="0" smtClean="0"/>
              <a:t>	Девочка</a:t>
            </a:r>
            <a:r>
              <a:rPr lang="ru-RU" i="1" dirty="0" smtClean="0"/>
              <a:t> </a:t>
            </a:r>
            <a:r>
              <a:rPr lang="ru-RU" i="1" dirty="0"/>
              <a:t>стояла на балконе </a:t>
            </a:r>
            <a:endParaRPr lang="ru-RU" i="1" dirty="0" smtClean="0"/>
          </a:p>
          <a:p>
            <a:pPr>
              <a:buNone/>
            </a:pPr>
            <a:r>
              <a:rPr lang="ru-RU" i="1" dirty="0" smtClean="0"/>
              <a:t>	Девочка </a:t>
            </a:r>
            <a:r>
              <a:rPr lang="ru-RU" b="1" i="1" dirty="0" smtClean="0"/>
              <a:t>стояла</a:t>
            </a:r>
            <a:r>
              <a:rPr lang="ru-RU" i="1" dirty="0" smtClean="0"/>
              <a:t> </a:t>
            </a:r>
            <a:r>
              <a:rPr lang="ru-RU" i="1" dirty="0"/>
              <a:t>на балконе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Пропозиция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/>
              <a:t>Значение предложения членится на </a:t>
            </a:r>
            <a:r>
              <a:rPr lang="ru-RU" b="1" dirty="0" smtClean="0"/>
              <a:t>объективную константу </a:t>
            </a:r>
            <a:r>
              <a:rPr lang="ru-RU" b="1" dirty="0"/>
              <a:t>и субъективную переменную</a:t>
            </a:r>
            <a:r>
              <a:rPr lang="ru-RU" dirty="0"/>
              <a:t>. Последняя </a:t>
            </a:r>
            <a:r>
              <a:rPr lang="ru-RU" dirty="0" smtClean="0"/>
              <a:t>выражает мнение </a:t>
            </a:r>
            <a:r>
              <a:rPr lang="ru-RU" dirty="0"/>
              <a:t>говорящего о том, что сообщается, его оценку, </a:t>
            </a:r>
            <a:r>
              <a:rPr lang="ru-RU" dirty="0" smtClean="0"/>
              <a:t>коммуникативные цели </a:t>
            </a:r>
            <a:r>
              <a:rPr lang="ru-RU" dirty="0"/>
              <a:t>и т.д</a:t>
            </a:r>
            <a:r>
              <a:rPr lang="ru-RU" i="1" dirty="0"/>
              <a:t>.</a:t>
            </a:r>
            <a:r>
              <a:rPr lang="ru-RU" dirty="0"/>
              <a:t> </a:t>
            </a: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Объективная </a:t>
            </a:r>
            <a:r>
              <a:rPr lang="ru-RU" b="1" dirty="0"/>
              <a:t>константа и </a:t>
            </a:r>
            <a:r>
              <a:rPr lang="ru-RU" b="1" dirty="0" smtClean="0"/>
              <a:t>называется пропозицией</a:t>
            </a:r>
            <a:r>
              <a:rPr lang="ru-RU" b="1" dirty="0"/>
              <a:t>.</a:t>
            </a:r>
            <a:r>
              <a:rPr lang="ru-RU" dirty="0"/>
              <a:t> Субъективная же переменная называется </a:t>
            </a:r>
            <a:r>
              <a:rPr lang="ru-RU" dirty="0" smtClean="0"/>
              <a:t> </a:t>
            </a:r>
            <a:r>
              <a:rPr lang="ru-RU" b="1" dirty="0" smtClean="0"/>
              <a:t>модальной </a:t>
            </a:r>
            <a:r>
              <a:rPr lang="ru-RU" b="1" dirty="0"/>
              <a:t>или коммуникативной рамкой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Лошадь бежит по полю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/>
            <a:r>
              <a:rPr lang="ru-RU" i="1" dirty="0"/>
              <a:t>Бег лошади по полю; </a:t>
            </a:r>
            <a:endParaRPr lang="ru-RU" i="1" dirty="0" smtClean="0"/>
          </a:p>
          <a:p>
            <a:pPr algn="ctr"/>
            <a:r>
              <a:rPr lang="ru-RU" i="1" dirty="0" smtClean="0"/>
              <a:t>Лошадь </a:t>
            </a:r>
            <a:r>
              <a:rPr lang="ru-RU" i="1" dirty="0"/>
              <a:t>бежит по полю</a:t>
            </a:r>
            <a:r>
              <a:rPr lang="ru-RU" i="1" dirty="0" smtClean="0"/>
              <a:t>?</a:t>
            </a:r>
          </a:p>
          <a:p>
            <a:pPr algn="ctr"/>
            <a:r>
              <a:rPr lang="ru-RU" i="1" dirty="0" smtClean="0"/>
              <a:t>Лошадь не бежит по полю</a:t>
            </a:r>
          </a:p>
          <a:p>
            <a:pPr algn="ctr"/>
            <a:r>
              <a:rPr lang="ru-RU" i="1" dirty="0" smtClean="0"/>
              <a:t>Возможно</a:t>
            </a:r>
            <a:r>
              <a:rPr lang="ru-RU" i="1" dirty="0"/>
              <a:t>, что лошадь бежит по полю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Заголовки газет  - </a:t>
            </a:r>
            <a:br>
              <a:rPr lang="ru-RU" b="1" dirty="0" smtClean="0"/>
            </a:br>
            <a:r>
              <a:rPr lang="ru-RU" b="1" dirty="0" smtClean="0"/>
              <a:t>об одном событии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b="1" i="1" dirty="0"/>
              <a:t>Police shot dead Africans </a:t>
            </a:r>
            <a:r>
              <a:rPr lang="ru-RU" dirty="0"/>
              <a:t>«Полицейские расстреляли африканцев»;</a:t>
            </a:r>
          </a:p>
          <a:p>
            <a:pPr lvl="0"/>
            <a:r>
              <a:rPr lang="en-US" b="1" i="1" dirty="0"/>
              <a:t>Africans shot dead by the police </a:t>
            </a:r>
            <a:r>
              <a:rPr lang="en-US" dirty="0"/>
              <a:t>«</a:t>
            </a:r>
            <a:r>
              <a:rPr lang="ru-RU" dirty="0"/>
              <a:t>Африканцы расстреляны </a:t>
            </a:r>
            <a:r>
              <a:rPr lang="ru-RU" dirty="0" err="1"/>
              <a:t>полицейски</a:t>
            </a:r>
            <a:r>
              <a:rPr lang="en-US" dirty="0"/>
              <a:t>­</a:t>
            </a:r>
            <a:r>
              <a:rPr lang="ru-RU" dirty="0"/>
              <a:t>ми</a:t>
            </a:r>
            <a:r>
              <a:rPr lang="en-US" dirty="0"/>
              <a:t>»;</a:t>
            </a:r>
            <a:endParaRPr lang="ru-RU" dirty="0"/>
          </a:p>
          <a:p>
            <a:r>
              <a:rPr lang="en-US" i="1" dirty="0"/>
              <a:t>(</a:t>
            </a:r>
            <a:r>
              <a:rPr lang="en-US" i="1" baseline="30000" dirty="0"/>
              <a:t>3</a:t>
            </a:r>
            <a:r>
              <a:rPr lang="en-US" i="1" dirty="0"/>
              <a:t>)</a:t>
            </a:r>
            <a:r>
              <a:rPr lang="en-US" dirty="0"/>
              <a:t>	</a:t>
            </a:r>
            <a:r>
              <a:rPr lang="en-US" b="1" i="1" dirty="0"/>
              <a:t>Africans shot dead </a:t>
            </a:r>
            <a:r>
              <a:rPr lang="ru-RU" dirty="0"/>
              <a:t>«Африканцы расстреляны»;</a:t>
            </a:r>
          </a:p>
          <a:p>
            <a:pPr lvl="0"/>
            <a:r>
              <a:rPr lang="en-US" b="1" i="1" dirty="0"/>
              <a:t>Africans died </a:t>
            </a:r>
            <a:r>
              <a:rPr lang="ru-RU" dirty="0"/>
              <a:t>«Погибли африканцы»;</a:t>
            </a:r>
          </a:p>
          <a:p>
            <a:pPr lvl="0"/>
            <a:r>
              <a:rPr lang="en-US" i="1" dirty="0"/>
              <a:t>...</a:t>
            </a:r>
            <a:r>
              <a:rPr lang="en-US" b="1" i="1" dirty="0"/>
              <a:t>deaths</a:t>
            </a:r>
            <a:r>
              <a:rPr lang="en-US" i="1" dirty="0"/>
              <a:t>... </a:t>
            </a:r>
            <a:r>
              <a:rPr lang="ru-RU" dirty="0"/>
              <a:t>«...смерти...»;</a:t>
            </a:r>
          </a:p>
          <a:p>
            <a:pPr lvl="0"/>
            <a:r>
              <a:rPr lang="en-US" b="1" i="1" dirty="0"/>
              <a:t>Factionalism caused deaths </a:t>
            </a:r>
            <a:r>
              <a:rPr lang="ru-RU" dirty="0"/>
              <a:t>«Фракционность привела к жертвам».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24CAD84805683240BBC45A549CD29B2B" ma:contentTypeVersion="0" ma:contentTypeDescription="Создание документа." ma:contentTypeScope="" ma:versionID="2ab0def56dd0bbe99bca4b0e1ec6125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0279555-2469-4302-8923-BF706732DC78}"/>
</file>

<file path=customXml/itemProps2.xml><?xml version="1.0" encoding="utf-8"?>
<ds:datastoreItem xmlns:ds="http://schemas.openxmlformats.org/officeDocument/2006/customXml" ds:itemID="{3D6C6480-9FF5-454D-A66B-1B5FAFB99BB0}"/>
</file>

<file path=customXml/itemProps3.xml><?xml version="1.0" encoding="utf-8"?>
<ds:datastoreItem xmlns:ds="http://schemas.openxmlformats.org/officeDocument/2006/customXml" ds:itemID="{AC45E63B-5146-449D-AE98-F2997DBC228D}"/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1092</Words>
  <Application>Microsoft Office PowerPoint</Application>
  <PresentationFormat>Экран (4:3)</PresentationFormat>
  <Paragraphs>140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Тема Office</vt:lpstr>
      <vt:lpstr>СЕМАНТИКА ПРЕДЛОЖЕНИЯ</vt:lpstr>
      <vt:lpstr>Содержание</vt:lpstr>
      <vt:lpstr>Предложение и высказывание </vt:lpstr>
      <vt:lpstr>Подходы к определению предложения</vt:lpstr>
      <vt:lpstr>Предикативность - это</vt:lpstr>
      <vt:lpstr>Коммуникативный подход к определению предложения</vt:lpstr>
      <vt:lpstr>Пропозиция </vt:lpstr>
      <vt:lpstr> Лошадь бежит по полю  </vt:lpstr>
      <vt:lpstr>Заголовки газет  -  об одном событии</vt:lpstr>
      <vt:lpstr>Пропозиция </vt:lpstr>
      <vt:lpstr>Предикаты </vt:lpstr>
      <vt:lpstr>Фактивные предикаты -</vt:lpstr>
      <vt:lpstr>Объективная и субъективная модальности</vt:lpstr>
      <vt:lpstr> Семантически правильные и аномальные предложения </vt:lpstr>
      <vt:lpstr>Слайд 15</vt:lpstr>
      <vt:lpstr> Colorless green ideas furiously sleep. </vt:lpstr>
      <vt:lpstr>Пресуппозиция </vt:lpstr>
      <vt:lpstr>Пресуппозиция </vt:lpstr>
      <vt:lpstr>Слайд 19</vt:lpstr>
      <vt:lpstr> Пресуппозиция и ассерция </vt:lpstr>
      <vt:lpstr>Коммуникативная структура предложения</vt:lpstr>
      <vt:lpstr>Тема и рема</vt:lpstr>
      <vt:lpstr>Слайд 23</vt:lpstr>
      <vt:lpstr>Тема и рема</vt:lpstr>
      <vt:lpstr>Слайд 25</vt:lpstr>
      <vt:lpstr>Перформативы </vt:lpstr>
      <vt:lpstr>Слайд 27</vt:lpstr>
      <vt:lpstr>Литература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СЕМАНТИКА ПРЕДЛОЖЕНИЯ</dc:title>
  <dc:creator>Виктория</dc:creator>
  <cp:lastModifiedBy>Виктория</cp:lastModifiedBy>
  <cp:revision>43</cp:revision>
  <dcterms:created xsi:type="dcterms:W3CDTF">2022-02-28T19:47:28Z</dcterms:created>
  <dcterms:modified xsi:type="dcterms:W3CDTF">2022-05-21T06:50:13Z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0x01010024CAD84805683240BBC45A549CD29B2B</vt:lpwstr>
  </property>
</Properties>
</file>